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0" r:id="rId1"/>
  </p:sldMasterIdLst>
  <p:notesMasterIdLst>
    <p:notesMasterId r:id="rId22"/>
  </p:notesMasterIdLst>
  <p:sldIdLst>
    <p:sldId id="256" r:id="rId2"/>
    <p:sldId id="257" r:id="rId3"/>
    <p:sldId id="276" r:id="rId4"/>
    <p:sldId id="258" r:id="rId5"/>
    <p:sldId id="272" r:id="rId6"/>
    <p:sldId id="260" r:id="rId7"/>
    <p:sldId id="261" r:id="rId8"/>
    <p:sldId id="262" r:id="rId9"/>
    <p:sldId id="263" r:id="rId10"/>
    <p:sldId id="264" r:id="rId11"/>
    <p:sldId id="265" r:id="rId12"/>
    <p:sldId id="274" r:id="rId13"/>
    <p:sldId id="266" r:id="rId14"/>
    <p:sldId id="267" r:id="rId15"/>
    <p:sldId id="268" r:id="rId16"/>
    <p:sldId id="275" r:id="rId17"/>
    <p:sldId id="269" r:id="rId18"/>
    <p:sldId id="270" r:id="rId19"/>
    <p:sldId id="273" r:id="rId20"/>
    <p:sldId id="271" r:id="rId21"/>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ll Albright" initials="JA" lastIdx="1" clrIdx="0">
    <p:extLst>
      <p:ext uri="{19B8F6BF-5375-455C-9EA6-DF929625EA0E}">
        <p15:presenceInfo xmlns:p15="http://schemas.microsoft.com/office/powerpoint/2012/main" userId="144c94106891b01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FCE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40" d="100"/>
          <a:sy n="40" d="100"/>
        </p:scale>
        <p:origin x="1026" y="5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258" cy="465292"/>
          </a:xfrm>
          <a:prstGeom prst="rect">
            <a:avLst/>
          </a:prstGeom>
        </p:spPr>
        <p:txBody>
          <a:bodyPr vert="horz" lIns="90406" tIns="45203" rIns="90406" bIns="45203" rtlCol="0"/>
          <a:lstStyle>
            <a:lvl1pPr algn="l">
              <a:defRPr sz="1200"/>
            </a:lvl1pPr>
          </a:lstStyle>
          <a:p>
            <a:endParaRPr lang="en-US"/>
          </a:p>
        </p:txBody>
      </p:sp>
      <p:sp>
        <p:nvSpPr>
          <p:cNvPr id="3" name="Date Placeholder 2"/>
          <p:cNvSpPr>
            <a:spLocks noGrp="1"/>
          </p:cNvSpPr>
          <p:nvPr>
            <p:ph type="dt" idx="1"/>
          </p:nvPr>
        </p:nvSpPr>
        <p:spPr>
          <a:xfrm>
            <a:off x="3970576" y="0"/>
            <a:ext cx="3038258" cy="465292"/>
          </a:xfrm>
          <a:prstGeom prst="rect">
            <a:avLst/>
          </a:prstGeom>
        </p:spPr>
        <p:txBody>
          <a:bodyPr vert="horz" lIns="90406" tIns="45203" rIns="90406" bIns="45203" rtlCol="0"/>
          <a:lstStyle>
            <a:lvl1pPr algn="r">
              <a:defRPr sz="1200"/>
            </a:lvl1pPr>
          </a:lstStyle>
          <a:p>
            <a:fld id="{ECC3B93F-B435-4127-9AA0-B6B628A13A8C}" type="datetimeFigureOut">
              <a:rPr lang="en-US" smtClean="0"/>
              <a:t>1/16/2022</a:t>
            </a:fld>
            <a:endParaRPr lang="en-US"/>
          </a:p>
        </p:txBody>
      </p:sp>
      <p:sp>
        <p:nvSpPr>
          <p:cNvPr id="4" name="Slide Image Placeholder 3"/>
          <p:cNvSpPr>
            <a:spLocks noGrp="1" noRot="1" noChangeAspect="1"/>
          </p:cNvSpPr>
          <p:nvPr>
            <p:ph type="sldImg" idx="2"/>
          </p:nvPr>
        </p:nvSpPr>
        <p:spPr>
          <a:xfrm>
            <a:off x="715963" y="1160463"/>
            <a:ext cx="5578475" cy="3138487"/>
          </a:xfrm>
          <a:prstGeom prst="rect">
            <a:avLst/>
          </a:prstGeom>
          <a:noFill/>
          <a:ln w="12700">
            <a:solidFill>
              <a:prstClr val="black"/>
            </a:solidFill>
          </a:ln>
        </p:spPr>
        <p:txBody>
          <a:bodyPr vert="horz" lIns="90406" tIns="45203" rIns="90406" bIns="45203" rtlCol="0" anchor="ctr"/>
          <a:lstStyle/>
          <a:p>
            <a:endParaRPr lang="en-US"/>
          </a:p>
        </p:txBody>
      </p:sp>
      <p:sp>
        <p:nvSpPr>
          <p:cNvPr id="5" name="Notes Placeholder 4"/>
          <p:cNvSpPr>
            <a:spLocks noGrp="1"/>
          </p:cNvSpPr>
          <p:nvPr>
            <p:ph type="body" sz="quarter" idx="3"/>
          </p:nvPr>
        </p:nvSpPr>
        <p:spPr>
          <a:xfrm>
            <a:off x="700414" y="4473716"/>
            <a:ext cx="5609573" cy="3661028"/>
          </a:xfrm>
          <a:prstGeom prst="rect">
            <a:avLst/>
          </a:prstGeom>
        </p:spPr>
        <p:txBody>
          <a:bodyPr vert="horz" lIns="90406" tIns="45203" rIns="90406" bIns="4520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31108"/>
            <a:ext cx="3038258" cy="465292"/>
          </a:xfrm>
          <a:prstGeom prst="rect">
            <a:avLst/>
          </a:prstGeom>
        </p:spPr>
        <p:txBody>
          <a:bodyPr vert="horz" lIns="90406" tIns="45203" rIns="90406" bIns="45203" rtlCol="0" anchor="b"/>
          <a:lstStyle>
            <a:lvl1pPr algn="l">
              <a:defRPr sz="1200"/>
            </a:lvl1pPr>
          </a:lstStyle>
          <a:p>
            <a:endParaRPr lang="en-US"/>
          </a:p>
        </p:txBody>
      </p:sp>
      <p:sp>
        <p:nvSpPr>
          <p:cNvPr id="7" name="Slide Number Placeholder 6"/>
          <p:cNvSpPr>
            <a:spLocks noGrp="1"/>
          </p:cNvSpPr>
          <p:nvPr>
            <p:ph type="sldNum" sz="quarter" idx="5"/>
          </p:nvPr>
        </p:nvSpPr>
        <p:spPr>
          <a:xfrm>
            <a:off x="3970576" y="8831108"/>
            <a:ext cx="3038258" cy="465292"/>
          </a:xfrm>
          <a:prstGeom prst="rect">
            <a:avLst/>
          </a:prstGeom>
        </p:spPr>
        <p:txBody>
          <a:bodyPr vert="horz" lIns="90406" tIns="45203" rIns="90406" bIns="45203" rtlCol="0" anchor="b"/>
          <a:lstStyle>
            <a:lvl1pPr algn="r">
              <a:defRPr sz="1200"/>
            </a:lvl1pPr>
          </a:lstStyle>
          <a:p>
            <a:fld id="{CEAF6E26-A528-47F0-A9F6-9DF162E7BDE3}" type="slidenum">
              <a:rPr lang="en-US" smtClean="0"/>
              <a:t>‹#›</a:t>
            </a:fld>
            <a:endParaRPr lang="en-US"/>
          </a:p>
        </p:txBody>
      </p:sp>
    </p:spTree>
    <p:extLst>
      <p:ext uri="{BB962C8B-B14F-4D97-AF65-F5344CB8AC3E}">
        <p14:creationId xmlns:p14="http://schemas.microsoft.com/office/powerpoint/2010/main" val="247389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Introduce self. Give credit to Ohio presentation which I heard at YEO Preconference last year, California District and Rich Friedman</a:t>
            </a:r>
          </a:p>
        </p:txBody>
      </p:sp>
      <p:sp>
        <p:nvSpPr>
          <p:cNvPr id="4" name="Slide Number Placeholder 3"/>
          <p:cNvSpPr>
            <a:spLocks noGrp="1"/>
          </p:cNvSpPr>
          <p:nvPr>
            <p:ph type="sldNum" sz="quarter" idx="5"/>
          </p:nvPr>
        </p:nvSpPr>
        <p:spPr/>
        <p:txBody>
          <a:bodyPr/>
          <a:lstStyle/>
          <a:p>
            <a:fld id="{CEAF6E26-A528-47F0-A9F6-9DF162E7BDE3}" type="slidenum">
              <a:rPr lang="en-US" smtClean="0"/>
              <a:t>1</a:t>
            </a:fld>
            <a:endParaRPr lang="en-US"/>
          </a:p>
        </p:txBody>
      </p:sp>
    </p:spTree>
    <p:extLst>
      <p:ext uri="{BB962C8B-B14F-4D97-AF65-F5344CB8AC3E}">
        <p14:creationId xmlns:p14="http://schemas.microsoft.com/office/powerpoint/2010/main" val="863494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vetting of all adults is a RI Youth Protection mandate.</a:t>
            </a:r>
          </a:p>
        </p:txBody>
      </p:sp>
      <p:sp>
        <p:nvSpPr>
          <p:cNvPr id="4" name="Slide Number Placeholder 3"/>
          <p:cNvSpPr>
            <a:spLocks noGrp="1"/>
          </p:cNvSpPr>
          <p:nvPr>
            <p:ph type="sldNum" sz="quarter" idx="5"/>
          </p:nvPr>
        </p:nvSpPr>
        <p:spPr/>
        <p:txBody>
          <a:bodyPr/>
          <a:lstStyle/>
          <a:p>
            <a:fld id="{CEAF6E26-A528-47F0-A9F6-9DF162E7BDE3}" type="slidenum">
              <a:rPr lang="en-US" smtClean="0"/>
              <a:t>11</a:t>
            </a:fld>
            <a:endParaRPr lang="en-US"/>
          </a:p>
        </p:txBody>
      </p:sp>
    </p:spTree>
    <p:extLst>
      <p:ext uri="{BB962C8B-B14F-4D97-AF65-F5344CB8AC3E}">
        <p14:creationId xmlns:p14="http://schemas.microsoft.com/office/powerpoint/2010/main" val="19950470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Ongoing communication occurring outside the parameters stated could be a warning of inappropriateness of the communications</a:t>
            </a:r>
          </a:p>
        </p:txBody>
      </p:sp>
      <p:sp>
        <p:nvSpPr>
          <p:cNvPr id="4" name="Slide Number Placeholder 3"/>
          <p:cNvSpPr>
            <a:spLocks noGrp="1"/>
          </p:cNvSpPr>
          <p:nvPr>
            <p:ph type="sldNum" sz="quarter" idx="5"/>
          </p:nvPr>
        </p:nvSpPr>
        <p:spPr/>
        <p:txBody>
          <a:bodyPr/>
          <a:lstStyle/>
          <a:p>
            <a:fld id="{CEAF6E26-A528-47F0-A9F6-9DF162E7BDE3}" type="slidenum">
              <a:rPr lang="en-US" smtClean="0"/>
              <a:t>12</a:t>
            </a:fld>
            <a:endParaRPr lang="en-US"/>
          </a:p>
        </p:txBody>
      </p:sp>
    </p:spTree>
    <p:extLst>
      <p:ext uri="{BB962C8B-B14F-4D97-AF65-F5344CB8AC3E}">
        <p14:creationId xmlns:p14="http://schemas.microsoft.com/office/powerpoint/2010/main" val="1456252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AF6E26-A528-47F0-A9F6-9DF162E7BDE3}" type="slidenum">
              <a:rPr lang="en-US" smtClean="0"/>
              <a:t>13</a:t>
            </a:fld>
            <a:endParaRPr lang="en-US"/>
          </a:p>
        </p:txBody>
      </p:sp>
    </p:spTree>
    <p:extLst>
      <p:ext uri="{BB962C8B-B14F-4D97-AF65-F5344CB8AC3E}">
        <p14:creationId xmlns:p14="http://schemas.microsoft.com/office/powerpoint/2010/main" val="3500300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RI’s position on in-person exchange, I anticipate more countries participating. The Virtual Exchange will also be part of the YEO Preconference for the Rotary International Conference</a:t>
            </a:r>
          </a:p>
        </p:txBody>
      </p:sp>
      <p:sp>
        <p:nvSpPr>
          <p:cNvPr id="4" name="Slide Number Placeholder 3"/>
          <p:cNvSpPr>
            <a:spLocks noGrp="1"/>
          </p:cNvSpPr>
          <p:nvPr>
            <p:ph type="sldNum" sz="quarter" idx="5"/>
          </p:nvPr>
        </p:nvSpPr>
        <p:spPr/>
        <p:txBody>
          <a:bodyPr/>
          <a:lstStyle/>
          <a:p>
            <a:fld id="{CEAF6E26-A528-47F0-A9F6-9DF162E7BDE3}" type="slidenum">
              <a:rPr lang="en-US" smtClean="0"/>
              <a:t>14</a:t>
            </a:fld>
            <a:endParaRPr lang="en-US"/>
          </a:p>
        </p:txBody>
      </p:sp>
    </p:spTree>
    <p:extLst>
      <p:ext uri="{BB962C8B-B14F-4D97-AF65-F5344CB8AC3E}">
        <p14:creationId xmlns:p14="http://schemas.microsoft.com/office/powerpoint/2010/main" val="4113451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may be videos</a:t>
            </a:r>
          </a:p>
        </p:txBody>
      </p:sp>
      <p:sp>
        <p:nvSpPr>
          <p:cNvPr id="4" name="Slide Number Placeholder 3"/>
          <p:cNvSpPr>
            <a:spLocks noGrp="1"/>
          </p:cNvSpPr>
          <p:nvPr>
            <p:ph type="sldNum" sz="quarter" idx="5"/>
          </p:nvPr>
        </p:nvSpPr>
        <p:spPr/>
        <p:txBody>
          <a:bodyPr/>
          <a:lstStyle/>
          <a:p>
            <a:fld id="{CEAF6E26-A528-47F0-A9F6-9DF162E7BDE3}" type="slidenum">
              <a:rPr lang="en-US" smtClean="0"/>
              <a:t>15</a:t>
            </a:fld>
            <a:endParaRPr lang="en-US"/>
          </a:p>
        </p:txBody>
      </p:sp>
    </p:spTree>
    <p:extLst>
      <p:ext uri="{BB962C8B-B14F-4D97-AF65-F5344CB8AC3E}">
        <p14:creationId xmlns:p14="http://schemas.microsoft.com/office/powerpoint/2010/main" val="28595385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School tour might be outside of building. This is just a potential schedule. The hope is the students will engage and find more topics to discuss</a:t>
            </a:r>
          </a:p>
        </p:txBody>
      </p:sp>
      <p:sp>
        <p:nvSpPr>
          <p:cNvPr id="4" name="Slide Number Placeholder 3"/>
          <p:cNvSpPr>
            <a:spLocks noGrp="1"/>
          </p:cNvSpPr>
          <p:nvPr>
            <p:ph type="sldNum" sz="quarter" idx="5"/>
          </p:nvPr>
        </p:nvSpPr>
        <p:spPr/>
        <p:txBody>
          <a:bodyPr/>
          <a:lstStyle/>
          <a:p>
            <a:fld id="{CEAF6E26-A528-47F0-A9F6-9DF162E7BDE3}" type="slidenum">
              <a:rPr lang="en-US" smtClean="0"/>
              <a:t>16</a:t>
            </a:fld>
            <a:endParaRPr lang="en-US"/>
          </a:p>
        </p:txBody>
      </p:sp>
    </p:spTree>
    <p:extLst>
      <p:ext uri="{BB962C8B-B14F-4D97-AF65-F5344CB8AC3E}">
        <p14:creationId xmlns:p14="http://schemas.microsoft.com/office/powerpoint/2010/main" val="2445974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AF6E26-A528-47F0-A9F6-9DF162E7BDE3}" type="slidenum">
              <a:rPr lang="en-US" smtClean="0"/>
              <a:t>17</a:t>
            </a:fld>
            <a:endParaRPr lang="en-US"/>
          </a:p>
        </p:txBody>
      </p:sp>
    </p:spTree>
    <p:extLst>
      <p:ext uri="{BB962C8B-B14F-4D97-AF65-F5344CB8AC3E}">
        <p14:creationId xmlns:p14="http://schemas.microsoft.com/office/powerpoint/2010/main" val="2337780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would be done at the end of the program to evaluate the potential for a continuation of the program. Again, this would allow students who due to different circumstances might not be able to do a physical exchange. There is also discussion to lower the age to 14, hoping to spark, more interest in the exchange program.  Share screen for evaluation</a:t>
            </a:r>
          </a:p>
        </p:txBody>
      </p:sp>
      <p:sp>
        <p:nvSpPr>
          <p:cNvPr id="4" name="Slide Number Placeholder 3"/>
          <p:cNvSpPr>
            <a:spLocks noGrp="1"/>
          </p:cNvSpPr>
          <p:nvPr>
            <p:ph type="sldNum" sz="quarter" idx="5"/>
          </p:nvPr>
        </p:nvSpPr>
        <p:spPr/>
        <p:txBody>
          <a:bodyPr/>
          <a:lstStyle/>
          <a:p>
            <a:fld id="{CEAF6E26-A528-47F0-A9F6-9DF162E7BDE3}" type="slidenum">
              <a:rPr lang="en-US" smtClean="0"/>
              <a:t>18</a:t>
            </a:fld>
            <a:endParaRPr lang="en-US"/>
          </a:p>
        </p:txBody>
      </p:sp>
    </p:spTree>
    <p:extLst>
      <p:ext uri="{BB962C8B-B14F-4D97-AF65-F5344CB8AC3E}">
        <p14:creationId xmlns:p14="http://schemas.microsoft.com/office/powerpoint/2010/main" val="25353562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AF6E26-A528-47F0-A9F6-9DF162E7BDE3}" type="slidenum">
              <a:rPr lang="en-US" smtClean="0"/>
              <a:t>19</a:t>
            </a:fld>
            <a:endParaRPr lang="en-US"/>
          </a:p>
        </p:txBody>
      </p:sp>
    </p:spTree>
    <p:extLst>
      <p:ext uri="{BB962C8B-B14F-4D97-AF65-F5344CB8AC3E}">
        <p14:creationId xmlns:p14="http://schemas.microsoft.com/office/powerpoint/2010/main" val="37106828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AF6E26-A528-47F0-A9F6-9DF162E7BDE3}" type="slidenum">
              <a:rPr lang="en-US" smtClean="0"/>
              <a:t>20</a:t>
            </a:fld>
            <a:endParaRPr lang="en-US"/>
          </a:p>
        </p:txBody>
      </p:sp>
    </p:spTree>
    <p:extLst>
      <p:ext uri="{BB962C8B-B14F-4D97-AF65-F5344CB8AC3E}">
        <p14:creationId xmlns:p14="http://schemas.microsoft.com/office/powerpoint/2010/main" val="1688788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Alternative to in-person exchange, something that can be done in this time of COVID.</a:t>
            </a:r>
          </a:p>
        </p:txBody>
      </p:sp>
      <p:sp>
        <p:nvSpPr>
          <p:cNvPr id="4" name="Slide Number Placeholder 3"/>
          <p:cNvSpPr>
            <a:spLocks noGrp="1"/>
          </p:cNvSpPr>
          <p:nvPr>
            <p:ph type="sldNum" sz="quarter" idx="5"/>
          </p:nvPr>
        </p:nvSpPr>
        <p:spPr/>
        <p:txBody>
          <a:bodyPr/>
          <a:lstStyle/>
          <a:p>
            <a:fld id="{CEAF6E26-A528-47F0-A9F6-9DF162E7BDE3}" type="slidenum">
              <a:rPr lang="en-US" smtClean="0"/>
              <a:t>2</a:t>
            </a:fld>
            <a:endParaRPr lang="en-US"/>
          </a:p>
        </p:txBody>
      </p:sp>
    </p:spTree>
    <p:extLst>
      <p:ext uri="{BB962C8B-B14F-4D97-AF65-F5344CB8AC3E}">
        <p14:creationId xmlns:p14="http://schemas.microsoft.com/office/powerpoint/2010/main" val="29798191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Includes those students who due to financial, physical constraints might not be able to participate in an in-person exchange</a:t>
            </a:r>
          </a:p>
        </p:txBody>
      </p:sp>
      <p:sp>
        <p:nvSpPr>
          <p:cNvPr id="4" name="Slide Number Placeholder 3"/>
          <p:cNvSpPr>
            <a:spLocks noGrp="1"/>
          </p:cNvSpPr>
          <p:nvPr>
            <p:ph type="sldNum" sz="quarter" idx="5"/>
          </p:nvPr>
        </p:nvSpPr>
        <p:spPr/>
        <p:txBody>
          <a:bodyPr/>
          <a:lstStyle/>
          <a:p>
            <a:fld id="{CEAF6E26-A528-47F0-A9F6-9DF162E7BDE3}" type="slidenum">
              <a:rPr lang="en-US" smtClean="0"/>
              <a:t>4</a:t>
            </a:fld>
            <a:endParaRPr lang="en-US"/>
          </a:p>
        </p:txBody>
      </p:sp>
    </p:spTree>
    <p:extLst>
      <p:ext uri="{BB962C8B-B14F-4D97-AF65-F5344CB8AC3E}">
        <p14:creationId xmlns:p14="http://schemas.microsoft.com/office/powerpoint/2010/main" val="3266484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June start date would allow students to finish with school before starting the program. ESSEX chose the August 31</a:t>
            </a:r>
            <a:r>
              <a:rPr lang="en-US" baseline="30000" dirty="0"/>
              <a:t>st</a:t>
            </a:r>
            <a:r>
              <a:rPr lang="en-US" dirty="0"/>
              <a:t> date as an ending point. This would be about the same time frame as a short term exchange.</a:t>
            </a:r>
          </a:p>
        </p:txBody>
      </p:sp>
      <p:sp>
        <p:nvSpPr>
          <p:cNvPr id="4" name="Slide Number Placeholder 3"/>
          <p:cNvSpPr>
            <a:spLocks noGrp="1"/>
          </p:cNvSpPr>
          <p:nvPr>
            <p:ph type="sldNum" sz="quarter" idx="5"/>
          </p:nvPr>
        </p:nvSpPr>
        <p:spPr/>
        <p:txBody>
          <a:bodyPr/>
          <a:lstStyle/>
          <a:p>
            <a:fld id="{CEAF6E26-A528-47F0-A9F6-9DF162E7BDE3}" type="slidenum">
              <a:rPr lang="en-US" smtClean="0"/>
              <a:t>5</a:t>
            </a:fld>
            <a:endParaRPr lang="en-US"/>
          </a:p>
        </p:txBody>
      </p:sp>
    </p:spTree>
    <p:extLst>
      <p:ext uri="{BB962C8B-B14F-4D97-AF65-F5344CB8AC3E}">
        <p14:creationId xmlns:p14="http://schemas.microsoft.com/office/powerpoint/2010/main" val="33469039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AF6E26-A528-47F0-A9F6-9DF162E7BDE3}" type="slidenum">
              <a:rPr lang="en-US" smtClean="0"/>
              <a:t>6</a:t>
            </a:fld>
            <a:endParaRPr lang="en-US"/>
          </a:p>
        </p:txBody>
      </p:sp>
    </p:spTree>
    <p:extLst>
      <p:ext uri="{BB962C8B-B14F-4D97-AF65-F5344CB8AC3E}">
        <p14:creationId xmlns:p14="http://schemas.microsoft.com/office/powerpoint/2010/main" val="39532546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one hour time frame for a meeting may be dependent on the program used. A free zoom account will allow for a 40 minute conversation. </a:t>
            </a:r>
          </a:p>
        </p:txBody>
      </p:sp>
      <p:sp>
        <p:nvSpPr>
          <p:cNvPr id="4" name="Slide Number Placeholder 3"/>
          <p:cNvSpPr>
            <a:spLocks noGrp="1"/>
          </p:cNvSpPr>
          <p:nvPr>
            <p:ph type="sldNum" sz="quarter" idx="5"/>
          </p:nvPr>
        </p:nvSpPr>
        <p:spPr/>
        <p:txBody>
          <a:bodyPr/>
          <a:lstStyle/>
          <a:p>
            <a:fld id="{CEAF6E26-A528-47F0-A9F6-9DF162E7BDE3}" type="slidenum">
              <a:rPr lang="en-US" smtClean="0"/>
              <a:t>7</a:t>
            </a:fld>
            <a:endParaRPr lang="en-US"/>
          </a:p>
        </p:txBody>
      </p:sp>
    </p:spTree>
    <p:extLst>
      <p:ext uri="{BB962C8B-B14F-4D97-AF65-F5344CB8AC3E}">
        <p14:creationId xmlns:p14="http://schemas.microsoft.com/office/powerpoint/2010/main" val="9321897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AF6E26-A528-47F0-A9F6-9DF162E7BDE3}" type="slidenum">
              <a:rPr lang="en-US" smtClean="0"/>
              <a:t>8</a:t>
            </a:fld>
            <a:endParaRPr lang="en-US"/>
          </a:p>
        </p:txBody>
      </p:sp>
    </p:spTree>
    <p:extLst>
      <p:ext uri="{BB962C8B-B14F-4D97-AF65-F5344CB8AC3E}">
        <p14:creationId xmlns:p14="http://schemas.microsoft.com/office/powerpoint/2010/main" val="3165522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AF6E26-A528-47F0-A9F6-9DF162E7BDE3}" type="slidenum">
              <a:rPr lang="en-US" smtClean="0"/>
              <a:t>9</a:t>
            </a:fld>
            <a:endParaRPr lang="en-US"/>
          </a:p>
        </p:txBody>
      </p:sp>
    </p:spTree>
    <p:extLst>
      <p:ext uri="{BB962C8B-B14F-4D97-AF65-F5344CB8AC3E}">
        <p14:creationId xmlns:p14="http://schemas.microsoft.com/office/powerpoint/2010/main" val="28617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EAF6E26-A528-47F0-A9F6-9DF162E7BDE3}" type="slidenum">
              <a:rPr lang="en-US" smtClean="0"/>
              <a:t>10</a:t>
            </a:fld>
            <a:endParaRPr lang="en-US"/>
          </a:p>
        </p:txBody>
      </p:sp>
    </p:spTree>
    <p:extLst>
      <p:ext uri="{BB962C8B-B14F-4D97-AF65-F5344CB8AC3E}">
        <p14:creationId xmlns:p14="http://schemas.microsoft.com/office/powerpoint/2010/main" val="2601745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endParaRPr lang="en-US" dirty="0"/>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1/16/2022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7800564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pPr/>
              <a:t>1/16/2022</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234203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1/16/2022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25971292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1/16/2022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032942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1/16/2022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9313731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1/16/2022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3391337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pPr/>
              <a:t>1/16/2022</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pPr/>
              <a:t>‹#›</a:t>
            </a:fld>
            <a:endParaRPr lang="en-US"/>
          </a:p>
        </p:txBody>
      </p:sp>
    </p:spTree>
    <p:extLst>
      <p:ext uri="{BB962C8B-B14F-4D97-AF65-F5344CB8AC3E}">
        <p14:creationId xmlns:p14="http://schemas.microsoft.com/office/powerpoint/2010/main" val="4058940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6048567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762216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A4B53A7-3209-46A6-9454-F38EAC8F11E7}"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15497966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A4B53A7-3209-46A6-9454-F38EAC8F11E7}" type="datetimeFigureOut">
              <a:rPr lang="en-US" smtClean="0"/>
              <a:t>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716889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A4B53A7-3209-46A6-9454-F38EAC8F11E7}"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611412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A4B53A7-3209-46A6-9454-F38EAC8F11E7}" type="datetimeFigureOut">
              <a:rPr lang="en-US" smtClean="0"/>
              <a:t>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580202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A4B53A7-3209-46A6-9454-F38EAC8F11E7}" type="datetimeFigureOut">
              <a:rPr lang="en-US" smtClean="0"/>
              <a:t>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161162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4B53A7-3209-46A6-9454-F38EAC8F11E7}" type="datetimeFigureOut">
              <a:rPr lang="en-US" smtClean="0"/>
              <a:t>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2318126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38401820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A4B53A7-3209-46A6-9454-F38EAC8F11E7}" type="datetimeFigureOut">
              <a:rPr lang="en-US" smtClean="0"/>
              <a:t>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CE633F-9882-4A5C-83A2-1109D0C73261}" type="slidenum">
              <a:rPr lang="en-US" smtClean="0"/>
              <a:t>‹#›</a:t>
            </a:fld>
            <a:endParaRPr lang="en-US"/>
          </a:p>
        </p:txBody>
      </p:sp>
    </p:spTree>
    <p:extLst>
      <p:ext uri="{BB962C8B-B14F-4D97-AF65-F5344CB8AC3E}">
        <p14:creationId xmlns:p14="http://schemas.microsoft.com/office/powerpoint/2010/main" val="69490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6A4B53A7-3209-46A6-9454-F38EAC8F11E7}" type="datetimeFigureOut">
              <a:rPr lang="en-US" smtClean="0"/>
              <a:pPr/>
              <a:t>1/16/2022</a:t>
            </a:fld>
            <a:endParaRPr lang="en-US" dirty="0"/>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7CE633F-9882-4A5C-83A2-1109D0C73261}" type="slidenum">
              <a:rPr lang="en-US" smtClean="0"/>
              <a:pPr/>
              <a:t>‹#›</a:t>
            </a:fld>
            <a:endParaRPr lang="en-US"/>
          </a:p>
        </p:txBody>
      </p:sp>
    </p:spTree>
    <p:extLst>
      <p:ext uri="{BB962C8B-B14F-4D97-AF65-F5344CB8AC3E}">
        <p14:creationId xmlns:p14="http://schemas.microsoft.com/office/powerpoint/2010/main" val="2752958805"/>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 id="2147483782" r:id="rId12"/>
    <p:sldLayoutId id="2147483783" r:id="rId13"/>
    <p:sldLayoutId id="2147483784" r:id="rId14"/>
    <p:sldLayoutId id="2147483785" r:id="rId15"/>
    <p:sldLayoutId id="2147483786" r:id="rId16"/>
    <p:sldLayoutId id="2147483787"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pixabay.com/en/question-board-chalk-school-1262378/"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9FC5B-01E7-4136-9A33-8DF94F7AE65A}"/>
              </a:ext>
            </a:extLst>
          </p:cNvPr>
          <p:cNvSpPr>
            <a:spLocks noGrp="1"/>
          </p:cNvSpPr>
          <p:nvPr>
            <p:ph type="ctrTitle"/>
          </p:nvPr>
        </p:nvSpPr>
        <p:spPr>
          <a:xfrm>
            <a:off x="3734973" y="364979"/>
            <a:ext cx="5517822" cy="2838938"/>
          </a:xfrm>
        </p:spPr>
        <p:txBody>
          <a:bodyPr>
            <a:normAutofit/>
          </a:bodyPr>
          <a:lstStyle/>
          <a:p>
            <a:endParaRPr lang="en-US" sz="4200" dirty="0">
              <a:solidFill>
                <a:schemeClr val="bg1"/>
              </a:solidFill>
            </a:endParaRPr>
          </a:p>
          <a:p>
            <a:r>
              <a:rPr lang="en-US" sz="4200" dirty="0">
                <a:solidFill>
                  <a:schemeClr val="bg1"/>
                </a:solidFill>
              </a:rPr>
              <a:t>Virtual Exchange</a:t>
            </a:r>
            <a:br>
              <a:rPr lang="en-US" sz="4200" dirty="0">
                <a:solidFill>
                  <a:schemeClr val="bg1"/>
                </a:solidFill>
              </a:rPr>
            </a:br>
            <a:r>
              <a:rPr lang="en-US" sz="4200" dirty="0">
                <a:solidFill>
                  <a:schemeClr val="bg1"/>
                </a:solidFill>
              </a:rPr>
              <a:t>A Pilot Program</a:t>
            </a:r>
          </a:p>
        </p:txBody>
      </p:sp>
      <p:sp>
        <p:nvSpPr>
          <p:cNvPr id="5" name="Subtitle 4">
            <a:extLst>
              <a:ext uri="{FF2B5EF4-FFF2-40B4-BE49-F238E27FC236}">
                <a16:creationId xmlns:a16="http://schemas.microsoft.com/office/drawing/2014/main" id="{CAF32C8C-B479-4055-8CB7-AC52F5F922CD}"/>
              </a:ext>
            </a:extLst>
          </p:cNvPr>
          <p:cNvSpPr>
            <a:spLocks noGrp="1"/>
          </p:cNvSpPr>
          <p:nvPr>
            <p:ph type="subTitle" idx="1"/>
          </p:nvPr>
        </p:nvSpPr>
        <p:spPr/>
        <p:txBody>
          <a:bodyPr/>
          <a:lstStyle/>
          <a:p>
            <a:r>
              <a:rPr lang="en-US" b="1" dirty="0"/>
              <a:t>Cultural Connection Program</a:t>
            </a:r>
          </a:p>
        </p:txBody>
      </p:sp>
      <p:sp>
        <p:nvSpPr>
          <p:cNvPr id="6" name="TextBox 5">
            <a:extLst>
              <a:ext uri="{FF2B5EF4-FFF2-40B4-BE49-F238E27FC236}">
                <a16:creationId xmlns:a16="http://schemas.microsoft.com/office/drawing/2014/main" id="{6AF6ED8B-150C-4A82-99B3-287516503EA1}"/>
              </a:ext>
            </a:extLst>
          </p:cNvPr>
          <p:cNvSpPr txBox="1"/>
          <p:nvPr/>
        </p:nvSpPr>
        <p:spPr>
          <a:xfrm>
            <a:off x="2939205" y="984738"/>
            <a:ext cx="7456820" cy="1015663"/>
          </a:xfrm>
          <a:prstGeom prst="rect">
            <a:avLst/>
          </a:prstGeom>
          <a:noFill/>
        </p:spPr>
        <p:txBody>
          <a:bodyPr wrap="square" rtlCol="0">
            <a:spAutoFit/>
          </a:bodyPr>
          <a:lstStyle/>
          <a:p>
            <a:endParaRPr lang="en-US" dirty="0"/>
          </a:p>
          <a:p>
            <a:endParaRPr lang="en-US" dirty="0"/>
          </a:p>
          <a:p>
            <a:r>
              <a:rPr lang="en-US" sz="2400" b="1" dirty="0">
                <a:latin typeface="Lucida Calligraphy" panose="03010101010101010101" pitchFamily="66" charset="0"/>
              </a:rPr>
              <a:t>Rotary District 6600 Ohio Pathways e-Club</a:t>
            </a:r>
          </a:p>
        </p:txBody>
      </p:sp>
    </p:spTree>
    <p:extLst>
      <p:ext uri="{BB962C8B-B14F-4D97-AF65-F5344CB8AC3E}">
        <p14:creationId xmlns:p14="http://schemas.microsoft.com/office/powerpoint/2010/main" val="325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5FDE71-8304-4A18-81A3-A96F8FA186B8}"/>
              </a:ext>
            </a:extLst>
          </p:cNvPr>
          <p:cNvSpPr>
            <a:spLocks noGrp="1"/>
          </p:cNvSpPr>
          <p:nvPr>
            <p:ph type="title"/>
          </p:nvPr>
        </p:nvSpPr>
        <p:spPr/>
        <p:txBody>
          <a:bodyPr/>
          <a:lstStyle/>
          <a:p>
            <a:r>
              <a:rPr lang="en-US" dirty="0"/>
              <a:t>Process Continued</a:t>
            </a:r>
          </a:p>
        </p:txBody>
      </p:sp>
      <p:sp>
        <p:nvSpPr>
          <p:cNvPr id="3" name="Content Placeholder 2">
            <a:extLst>
              <a:ext uri="{FF2B5EF4-FFF2-40B4-BE49-F238E27FC236}">
                <a16:creationId xmlns:a16="http://schemas.microsoft.com/office/drawing/2014/main" id="{960EB706-EF5F-4B44-A805-2944B6A13D7F}"/>
              </a:ext>
            </a:extLst>
          </p:cNvPr>
          <p:cNvSpPr>
            <a:spLocks noGrp="1"/>
          </p:cNvSpPr>
          <p:nvPr>
            <p:ph idx="1"/>
          </p:nvPr>
        </p:nvSpPr>
        <p:spPr>
          <a:xfrm>
            <a:off x="1484310" y="2152357"/>
            <a:ext cx="9347813" cy="4705643"/>
          </a:xfrm>
        </p:spPr>
        <p:txBody>
          <a:bodyPr>
            <a:normAutofit lnSpcReduction="10000"/>
          </a:bodyPr>
          <a:lstStyle/>
          <a:p>
            <a:r>
              <a:rPr lang="en-US" dirty="0"/>
              <a:t>After application is submitted to the Club, an interview with student and parents is established followed by a selection or offering of exchange country and exchange quarter</a:t>
            </a:r>
          </a:p>
          <a:p>
            <a:r>
              <a:rPr lang="en-US" dirty="0"/>
              <a:t>Country selection – While participant may request a specific country, the hope is to be open to the experience, wherever the match may be.</a:t>
            </a:r>
          </a:p>
          <a:p>
            <a:r>
              <a:rPr lang="en-US" dirty="0"/>
              <a:t>Select portion of participant portfolio will be made available to counter-part country for review</a:t>
            </a:r>
          </a:p>
          <a:p>
            <a:r>
              <a:rPr lang="en-US" dirty="0"/>
              <a:t>Match made</a:t>
            </a:r>
          </a:p>
          <a:p>
            <a:r>
              <a:rPr lang="en-US" dirty="0"/>
              <a:t>Participants and Rotary volunteers decide on a mutually agreeable date to begin the program starting with first full week of the second month of each quarter</a:t>
            </a:r>
          </a:p>
        </p:txBody>
      </p:sp>
    </p:spTree>
    <p:extLst>
      <p:ext uri="{BB962C8B-B14F-4D97-AF65-F5344CB8AC3E}">
        <p14:creationId xmlns:p14="http://schemas.microsoft.com/office/powerpoint/2010/main" val="2634629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CEF6F-96AC-410A-86E6-D5DDD228256C}"/>
              </a:ext>
            </a:extLst>
          </p:cNvPr>
          <p:cNvSpPr>
            <a:spLocks noGrp="1"/>
          </p:cNvSpPr>
          <p:nvPr>
            <p:ph type="title"/>
          </p:nvPr>
        </p:nvSpPr>
        <p:spPr/>
        <p:txBody>
          <a:bodyPr/>
          <a:lstStyle/>
          <a:p>
            <a:r>
              <a:rPr lang="en-US" dirty="0"/>
              <a:t>Adult Supervision</a:t>
            </a:r>
          </a:p>
        </p:txBody>
      </p:sp>
      <p:sp>
        <p:nvSpPr>
          <p:cNvPr id="3" name="Content Placeholder 2">
            <a:extLst>
              <a:ext uri="{FF2B5EF4-FFF2-40B4-BE49-F238E27FC236}">
                <a16:creationId xmlns:a16="http://schemas.microsoft.com/office/drawing/2014/main" id="{779D1CD6-6411-4CE5-B811-D2D95C1A692E}"/>
              </a:ext>
            </a:extLst>
          </p:cNvPr>
          <p:cNvSpPr>
            <a:spLocks noGrp="1"/>
          </p:cNvSpPr>
          <p:nvPr>
            <p:ph idx="1"/>
          </p:nvPr>
        </p:nvSpPr>
        <p:spPr/>
        <p:txBody>
          <a:bodyPr>
            <a:normAutofit fontScale="92500" lnSpcReduction="10000"/>
          </a:bodyPr>
          <a:lstStyle/>
          <a:p>
            <a:r>
              <a:rPr lang="en-US" b="1" dirty="0"/>
              <a:t>All adults involved in this program must submit an application (found &amp; managed on the Ohio Pathways club website) and be vetted. </a:t>
            </a:r>
          </a:p>
          <a:p>
            <a:r>
              <a:rPr lang="en-US" dirty="0"/>
              <a:t>Parents would supervise the remote conversations, ensuring the conversations are appropriate and interactive</a:t>
            </a:r>
          </a:p>
          <a:p>
            <a:r>
              <a:rPr lang="en-US" dirty="0"/>
              <a:t>Oversight for service project will be done by the Program Counselor</a:t>
            </a:r>
          </a:p>
          <a:p>
            <a:r>
              <a:rPr lang="en-US" dirty="0"/>
              <a:t>While the Program Facilitator will be needed for the ZOOM portion of the exchange and discussion topics, the goal is for the students to fully engage with each other during and after the exchange</a:t>
            </a:r>
          </a:p>
        </p:txBody>
      </p:sp>
    </p:spTree>
    <p:extLst>
      <p:ext uri="{BB962C8B-B14F-4D97-AF65-F5344CB8AC3E}">
        <p14:creationId xmlns:p14="http://schemas.microsoft.com/office/powerpoint/2010/main" val="3400988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29344A-EEDF-4613-99E4-F54D5BB04440}"/>
              </a:ext>
            </a:extLst>
          </p:cNvPr>
          <p:cNvSpPr>
            <a:spLocks noGrp="1"/>
          </p:cNvSpPr>
          <p:nvPr>
            <p:ph type="title"/>
          </p:nvPr>
        </p:nvSpPr>
        <p:spPr/>
        <p:txBody>
          <a:bodyPr/>
          <a:lstStyle/>
          <a:p>
            <a:r>
              <a:rPr lang="en-US" dirty="0"/>
              <a:t>Communication and Adults</a:t>
            </a:r>
          </a:p>
        </p:txBody>
      </p:sp>
      <p:sp>
        <p:nvSpPr>
          <p:cNvPr id="3" name="Content Placeholder 2">
            <a:extLst>
              <a:ext uri="{FF2B5EF4-FFF2-40B4-BE49-F238E27FC236}">
                <a16:creationId xmlns:a16="http://schemas.microsoft.com/office/drawing/2014/main" id="{84A95AE9-7E8F-4A3F-AE32-1841F696A378}"/>
              </a:ext>
            </a:extLst>
          </p:cNvPr>
          <p:cNvSpPr>
            <a:spLocks noGrp="1"/>
          </p:cNvSpPr>
          <p:nvPr>
            <p:ph idx="1"/>
          </p:nvPr>
        </p:nvSpPr>
        <p:spPr/>
        <p:txBody>
          <a:bodyPr/>
          <a:lstStyle/>
          <a:p>
            <a:r>
              <a:rPr lang="en-US" dirty="0"/>
              <a:t>To ensure communication (texts, emails, etc.) is appropriate and transparent between volunteers and participant, all communication should include the student’s parents and the adult e-Club volunteers</a:t>
            </a:r>
          </a:p>
          <a:p>
            <a:r>
              <a:rPr lang="en-US" dirty="0"/>
              <a:t>Adults should not maintain private social media communication with a student </a:t>
            </a:r>
            <a:r>
              <a:rPr lang="en-US" dirty="0" err="1"/>
              <a:t>partisipant</a:t>
            </a:r>
            <a:endParaRPr lang="en-US" dirty="0"/>
          </a:p>
        </p:txBody>
      </p:sp>
    </p:spTree>
    <p:extLst>
      <p:ext uri="{BB962C8B-B14F-4D97-AF65-F5344CB8AC3E}">
        <p14:creationId xmlns:p14="http://schemas.microsoft.com/office/powerpoint/2010/main" val="24017485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4D01EF-17E6-4DEC-9E84-105D43A2412B}"/>
              </a:ext>
            </a:extLst>
          </p:cNvPr>
          <p:cNvSpPr>
            <a:spLocks noGrp="1"/>
          </p:cNvSpPr>
          <p:nvPr>
            <p:ph type="title"/>
          </p:nvPr>
        </p:nvSpPr>
        <p:spPr/>
        <p:txBody>
          <a:bodyPr/>
          <a:lstStyle/>
          <a:p>
            <a:r>
              <a:rPr lang="en-US" dirty="0"/>
              <a:t>Orientation</a:t>
            </a:r>
          </a:p>
        </p:txBody>
      </p:sp>
      <p:sp>
        <p:nvSpPr>
          <p:cNvPr id="3" name="Content Placeholder 2">
            <a:extLst>
              <a:ext uri="{FF2B5EF4-FFF2-40B4-BE49-F238E27FC236}">
                <a16:creationId xmlns:a16="http://schemas.microsoft.com/office/drawing/2014/main" id="{A0831174-6377-4B08-B833-CF2D1E3DA12C}"/>
              </a:ext>
            </a:extLst>
          </p:cNvPr>
          <p:cNvSpPr>
            <a:spLocks noGrp="1"/>
          </p:cNvSpPr>
          <p:nvPr>
            <p:ph idx="1"/>
          </p:nvPr>
        </p:nvSpPr>
        <p:spPr/>
        <p:txBody>
          <a:bodyPr>
            <a:normAutofit fontScale="92500" lnSpcReduction="10000"/>
          </a:bodyPr>
          <a:lstStyle/>
          <a:p>
            <a:pPr marL="0" indent="0">
              <a:buNone/>
            </a:pPr>
            <a:r>
              <a:rPr lang="en-US" b="1" dirty="0"/>
              <a:t>All volunteers and students will have an orientation conducted by the e-Club Program Trainer to include:</a:t>
            </a:r>
          </a:p>
          <a:p>
            <a:pPr lvl="1"/>
            <a:r>
              <a:rPr lang="en-US" b="1" dirty="0"/>
              <a:t>Discuss Rotary and other programs</a:t>
            </a:r>
          </a:p>
          <a:p>
            <a:pPr lvl="1"/>
            <a:r>
              <a:rPr lang="en-US" b="1" dirty="0"/>
              <a:t>Discuss Internet Safety</a:t>
            </a:r>
          </a:p>
          <a:p>
            <a:pPr lvl="1"/>
            <a:r>
              <a:rPr lang="en-US" b="1" dirty="0"/>
              <a:t>Discuss exchange expectations and rules</a:t>
            </a:r>
          </a:p>
          <a:p>
            <a:pPr lvl="1"/>
            <a:r>
              <a:rPr lang="en-US" b="1" dirty="0"/>
              <a:t>Introduce volunteers</a:t>
            </a:r>
          </a:p>
          <a:p>
            <a:pPr lvl="1"/>
            <a:r>
              <a:rPr lang="en-US" b="1" dirty="0"/>
              <a:t>Discuss schedule and potential activities</a:t>
            </a:r>
          </a:p>
          <a:p>
            <a:pPr lvl="1"/>
            <a:r>
              <a:rPr lang="en-US" b="1" dirty="0"/>
              <a:t>Discuss service project</a:t>
            </a:r>
          </a:p>
        </p:txBody>
      </p:sp>
    </p:spTree>
    <p:extLst>
      <p:ext uri="{BB962C8B-B14F-4D97-AF65-F5344CB8AC3E}">
        <p14:creationId xmlns:p14="http://schemas.microsoft.com/office/powerpoint/2010/main" val="8838074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76000"/>
                <a:satMod val="180000"/>
              </a:schemeClr>
              <a:schemeClr val="bg2">
                <a:tint val="80000"/>
                <a:satMod val="120000"/>
                <a:lumMod val="180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6E3F7-9053-4C53-A7AB-F7DF4AD0F258}"/>
              </a:ext>
            </a:extLst>
          </p:cNvPr>
          <p:cNvSpPr>
            <a:spLocks noGrp="1"/>
          </p:cNvSpPr>
          <p:nvPr>
            <p:ph type="title"/>
          </p:nvPr>
        </p:nvSpPr>
        <p:spPr>
          <a:xfrm>
            <a:off x="1484311" y="685800"/>
            <a:ext cx="10018713" cy="1752599"/>
          </a:xfrm>
        </p:spPr>
        <p:txBody>
          <a:bodyPr>
            <a:normAutofit/>
          </a:bodyPr>
          <a:lstStyle/>
          <a:p>
            <a:r>
              <a:rPr lang="en-US" dirty="0"/>
              <a:t>Countries Interested at this time</a:t>
            </a:r>
          </a:p>
        </p:txBody>
      </p:sp>
      <p:sp>
        <p:nvSpPr>
          <p:cNvPr id="3" name="Content Placeholder 2">
            <a:extLst>
              <a:ext uri="{FF2B5EF4-FFF2-40B4-BE49-F238E27FC236}">
                <a16:creationId xmlns:a16="http://schemas.microsoft.com/office/drawing/2014/main" id="{BB68B34E-9B57-4320-9104-0EDE5064281E}"/>
              </a:ext>
            </a:extLst>
          </p:cNvPr>
          <p:cNvSpPr>
            <a:spLocks noGrp="1"/>
          </p:cNvSpPr>
          <p:nvPr>
            <p:ph idx="1"/>
          </p:nvPr>
        </p:nvSpPr>
        <p:spPr>
          <a:xfrm>
            <a:off x="9077035" y="2303878"/>
            <a:ext cx="2293972" cy="3124201"/>
          </a:xfrm>
        </p:spPr>
        <p:txBody>
          <a:bodyPr anchor="t">
            <a:normAutofit/>
          </a:bodyPr>
          <a:lstStyle/>
          <a:p>
            <a:r>
              <a:rPr lang="en-US" dirty="0"/>
              <a:t>Japan</a:t>
            </a:r>
          </a:p>
          <a:p>
            <a:r>
              <a:rPr lang="en-US" dirty="0"/>
              <a:t>Taiwan</a:t>
            </a:r>
          </a:p>
          <a:p>
            <a:r>
              <a:rPr lang="en-US" dirty="0"/>
              <a:t>Germany</a:t>
            </a:r>
          </a:p>
          <a:p>
            <a:r>
              <a:rPr lang="en-US" dirty="0"/>
              <a:t>Finland</a:t>
            </a:r>
          </a:p>
          <a:p>
            <a:r>
              <a:rPr lang="en-US" dirty="0"/>
              <a:t>Australia</a:t>
            </a:r>
          </a:p>
          <a:p>
            <a:r>
              <a:rPr lang="en-US" dirty="0"/>
              <a:t>South Africa</a:t>
            </a:r>
          </a:p>
          <a:p>
            <a:endParaRPr lang="en-US" dirty="0"/>
          </a:p>
          <a:p>
            <a:pPr marL="0" indent="0">
              <a:buNone/>
            </a:pPr>
            <a:endParaRPr lang="en-US" dirty="0"/>
          </a:p>
          <a:p>
            <a:endParaRPr lang="en-US" dirty="0"/>
          </a:p>
        </p:txBody>
      </p:sp>
      <p:pic>
        <p:nvPicPr>
          <p:cNvPr id="1028" name="Picture 4" descr="See the source image">
            <a:extLst>
              <a:ext uri="{FF2B5EF4-FFF2-40B4-BE49-F238E27FC236}">
                <a16:creationId xmlns:a16="http://schemas.microsoft.com/office/drawing/2014/main" id="{40CB2B8D-CCEF-47F2-846E-63534FE52FC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1665" y="2303878"/>
            <a:ext cx="6935940" cy="3443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7832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6BD0C-D78E-4C9F-AD23-1CA42F2C85A6}"/>
              </a:ext>
            </a:extLst>
          </p:cNvPr>
          <p:cNvSpPr>
            <a:spLocks noGrp="1"/>
          </p:cNvSpPr>
          <p:nvPr>
            <p:ph type="title"/>
          </p:nvPr>
        </p:nvSpPr>
        <p:spPr/>
        <p:txBody>
          <a:bodyPr/>
          <a:lstStyle/>
          <a:p>
            <a:r>
              <a:rPr lang="en-US" dirty="0"/>
              <a:t>Potential Topics for Discussion</a:t>
            </a:r>
          </a:p>
        </p:txBody>
      </p:sp>
      <p:sp>
        <p:nvSpPr>
          <p:cNvPr id="3" name="Content Placeholder 2">
            <a:extLst>
              <a:ext uri="{FF2B5EF4-FFF2-40B4-BE49-F238E27FC236}">
                <a16:creationId xmlns:a16="http://schemas.microsoft.com/office/drawing/2014/main" id="{24EB0D0F-7A27-4F4D-AAB1-1C8F98B2077D}"/>
              </a:ext>
            </a:extLst>
          </p:cNvPr>
          <p:cNvSpPr>
            <a:spLocks noGrp="1"/>
          </p:cNvSpPr>
          <p:nvPr>
            <p:ph idx="1"/>
          </p:nvPr>
        </p:nvSpPr>
        <p:spPr>
          <a:xfrm>
            <a:off x="1484310" y="2110154"/>
            <a:ext cx="10018713" cy="4276577"/>
          </a:xfrm>
        </p:spPr>
        <p:txBody>
          <a:bodyPr>
            <a:normAutofit/>
          </a:bodyPr>
          <a:lstStyle/>
          <a:p>
            <a:r>
              <a:rPr lang="en-US" dirty="0"/>
              <a:t>Introducing self and family</a:t>
            </a:r>
          </a:p>
          <a:p>
            <a:r>
              <a:rPr lang="en-US" dirty="0"/>
              <a:t>Introduce information about country/locality</a:t>
            </a:r>
          </a:p>
          <a:p>
            <a:r>
              <a:rPr lang="en-US" dirty="0"/>
              <a:t>Life in the day of -</a:t>
            </a:r>
          </a:p>
          <a:p>
            <a:r>
              <a:rPr lang="en-US" dirty="0"/>
              <a:t>How festivals/holidays are celebrated</a:t>
            </a:r>
          </a:p>
          <a:p>
            <a:r>
              <a:rPr lang="en-US" dirty="0"/>
              <a:t>Virtual tour of home and area</a:t>
            </a:r>
          </a:p>
          <a:p>
            <a:r>
              <a:rPr lang="en-US" dirty="0"/>
              <a:t>Foods of your country/favorite foods/cooking demonstration</a:t>
            </a:r>
          </a:p>
          <a:p>
            <a:r>
              <a:rPr lang="en-US" dirty="0"/>
              <a:t>Language skills practice (includes slang &amp; idioms)</a:t>
            </a:r>
          </a:p>
          <a:p>
            <a:r>
              <a:rPr lang="en-US" dirty="0"/>
              <a:t>Future plans</a:t>
            </a:r>
          </a:p>
          <a:p>
            <a:pPr marL="0" indent="0">
              <a:buNone/>
            </a:pPr>
            <a:endParaRPr lang="en-US" dirty="0"/>
          </a:p>
        </p:txBody>
      </p:sp>
    </p:spTree>
    <p:extLst>
      <p:ext uri="{BB962C8B-B14F-4D97-AF65-F5344CB8AC3E}">
        <p14:creationId xmlns:p14="http://schemas.microsoft.com/office/powerpoint/2010/main" val="34509850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8FC13-6551-421E-8A81-18F1786FA760}"/>
              </a:ext>
            </a:extLst>
          </p:cNvPr>
          <p:cNvSpPr>
            <a:spLocks noGrp="1"/>
          </p:cNvSpPr>
          <p:nvPr>
            <p:ph type="title"/>
          </p:nvPr>
        </p:nvSpPr>
        <p:spPr/>
        <p:txBody>
          <a:bodyPr/>
          <a:lstStyle/>
          <a:p>
            <a:r>
              <a:rPr lang="en-US" dirty="0"/>
              <a:t>Proposed Schedule</a:t>
            </a:r>
          </a:p>
        </p:txBody>
      </p:sp>
      <p:sp>
        <p:nvSpPr>
          <p:cNvPr id="3" name="Content Placeholder 2">
            <a:extLst>
              <a:ext uri="{FF2B5EF4-FFF2-40B4-BE49-F238E27FC236}">
                <a16:creationId xmlns:a16="http://schemas.microsoft.com/office/drawing/2014/main" id="{DADFA5C9-EEAA-4A84-B928-8C22AE83B514}"/>
              </a:ext>
            </a:extLst>
          </p:cNvPr>
          <p:cNvSpPr>
            <a:spLocks noGrp="1"/>
          </p:cNvSpPr>
          <p:nvPr>
            <p:ph idx="1"/>
          </p:nvPr>
        </p:nvSpPr>
        <p:spPr>
          <a:xfrm>
            <a:off x="1484311" y="1899139"/>
            <a:ext cx="10018713" cy="4487594"/>
          </a:xfrm>
        </p:spPr>
        <p:txBody>
          <a:bodyPr>
            <a:normAutofit fontScale="92500" lnSpcReduction="20000"/>
          </a:bodyPr>
          <a:lstStyle/>
          <a:p>
            <a:r>
              <a:rPr lang="en-US" dirty="0"/>
              <a:t>Week One – Introductions of student and family; discussion on where they live, country and town, program goals &amp; expectations, rules, calendar, home &amp; school stories</a:t>
            </a:r>
          </a:p>
          <a:p>
            <a:r>
              <a:rPr lang="en-US" dirty="0"/>
              <a:t>Week Two – PDA video production of community, presentation by former exchange student, discussion on community service and identification of a service project</a:t>
            </a:r>
          </a:p>
          <a:p>
            <a:r>
              <a:rPr lang="en-US" dirty="0"/>
              <a:t>Week Three – Talent week, video presentations, Service Above Self, discussions on country’s history, government structure, popular songs and holiday differences</a:t>
            </a:r>
          </a:p>
          <a:p>
            <a:r>
              <a:rPr lang="en-US" dirty="0"/>
              <a:t>Week Four – Decision on language, local slang, idioms and communications, review of presentation techniques, Rotarian (former exchange student) on personal impact of an exchange</a:t>
            </a:r>
          </a:p>
          <a:p>
            <a:r>
              <a:rPr lang="en-US" dirty="0"/>
              <a:t>Week Five – Presentation on involvement of service project, student feedback on exchange experience with recommendations, Graduation program</a:t>
            </a:r>
          </a:p>
        </p:txBody>
      </p:sp>
    </p:spTree>
    <p:extLst>
      <p:ext uri="{BB962C8B-B14F-4D97-AF65-F5344CB8AC3E}">
        <p14:creationId xmlns:p14="http://schemas.microsoft.com/office/powerpoint/2010/main" val="24244631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6C85-BD7C-4502-9A9C-A251C023969F}"/>
              </a:ext>
            </a:extLst>
          </p:cNvPr>
          <p:cNvSpPr>
            <a:spLocks noGrp="1"/>
          </p:cNvSpPr>
          <p:nvPr>
            <p:ph type="title"/>
          </p:nvPr>
        </p:nvSpPr>
        <p:spPr/>
        <p:txBody>
          <a:bodyPr/>
          <a:lstStyle/>
          <a:p>
            <a:r>
              <a:rPr lang="en-US" dirty="0"/>
              <a:t>Some Suggestions for Service Project</a:t>
            </a:r>
          </a:p>
        </p:txBody>
      </p:sp>
      <p:sp>
        <p:nvSpPr>
          <p:cNvPr id="3" name="Content Placeholder 2">
            <a:extLst>
              <a:ext uri="{FF2B5EF4-FFF2-40B4-BE49-F238E27FC236}">
                <a16:creationId xmlns:a16="http://schemas.microsoft.com/office/drawing/2014/main" id="{6D0A4F2B-A6EB-4EC4-B2B2-E1FBEB2D257D}"/>
              </a:ext>
            </a:extLst>
          </p:cNvPr>
          <p:cNvSpPr>
            <a:spLocks noGrp="1"/>
          </p:cNvSpPr>
          <p:nvPr>
            <p:ph idx="1"/>
          </p:nvPr>
        </p:nvSpPr>
        <p:spPr/>
        <p:txBody>
          <a:bodyPr>
            <a:normAutofit fontScale="92500" lnSpcReduction="10000"/>
          </a:bodyPr>
          <a:lstStyle/>
          <a:p>
            <a:r>
              <a:rPr lang="en-US" dirty="0"/>
              <a:t>Contact local Rotary Club for suggestions</a:t>
            </a:r>
          </a:p>
          <a:p>
            <a:r>
              <a:rPr lang="en-US" dirty="0"/>
              <a:t>Food pantry</a:t>
            </a:r>
          </a:p>
          <a:p>
            <a:r>
              <a:rPr lang="en-US" dirty="0"/>
              <a:t>Park clean up</a:t>
            </a:r>
          </a:p>
          <a:p>
            <a:r>
              <a:rPr lang="en-US" dirty="0"/>
              <a:t>Host a fund raiser and donate money</a:t>
            </a:r>
          </a:p>
          <a:p>
            <a:r>
              <a:rPr lang="en-US" dirty="0"/>
              <a:t>Clean up a garden</a:t>
            </a:r>
          </a:p>
          <a:p>
            <a:r>
              <a:rPr lang="en-US" dirty="0"/>
              <a:t>How to develop a Pollination Garden</a:t>
            </a:r>
          </a:p>
          <a:p>
            <a:r>
              <a:rPr lang="en-US" dirty="0"/>
              <a:t>Help an elderly neighbor</a:t>
            </a:r>
          </a:p>
        </p:txBody>
      </p:sp>
    </p:spTree>
    <p:extLst>
      <p:ext uri="{BB962C8B-B14F-4D97-AF65-F5344CB8AC3E}">
        <p14:creationId xmlns:p14="http://schemas.microsoft.com/office/powerpoint/2010/main" val="9642438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C8204-6F2C-42F0-9CFD-7949FC7D1C8D}"/>
              </a:ext>
            </a:extLst>
          </p:cNvPr>
          <p:cNvSpPr>
            <a:spLocks noGrp="1"/>
          </p:cNvSpPr>
          <p:nvPr>
            <p:ph type="title"/>
          </p:nvPr>
        </p:nvSpPr>
        <p:spPr/>
        <p:txBody>
          <a:bodyPr/>
          <a:lstStyle/>
          <a:p>
            <a:r>
              <a:rPr lang="en-US" dirty="0"/>
              <a:t>Evaluation</a:t>
            </a:r>
          </a:p>
        </p:txBody>
      </p:sp>
      <p:sp>
        <p:nvSpPr>
          <p:cNvPr id="3" name="Content Placeholder 2">
            <a:extLst>
              <a:ext uri="{FF2B5EF4-FFF2-40B4-BE49-F238E27FC236}">
                <a16:creationId xmlns:a16="http://schemas.microsoft.com/office/drawing/2014/main" id="{B48B50A4-360B-4A0F-B375-D3584079851F}"/>
              </a:ext>
            </a:extLst>
          </p:cNvPr>
          <p:cNvSpPr>
            <a:spLocks noGrp="1"/>
          </p:cNvSpPr>
          <p:nvPr>
            <p:ph idx="1"/>
          </p:nvPr>
        </p:nvSpPr>
        <p:spPr/>
        <p:txBody>
          <a:bodyPr/>
          <a:lstStyle/>
          <a:p>
            <a:r>
              <a:rPr lang="en-US" dirty="0"/>
              <a:t>Development planned following the first exchange based on all participant feedback</a:t>
            </a:r>
          </a:p>
        </p:txBody>
      </p:sp>
    </p:spTree>
    <p:extLst>
      <p:ext uri="{BB962C8B-B14F-4D97-AF65-F5344CB8AC3E}">
        <p14:creationId xmlns:p14="http://schemas.microsoft.com/office/powerpoint/2010/main" val="233698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03E1B-00CE-4865-BC90-58E61F0D7CD8}"/>
              </a:ext>
            </a:extLst>
          </p:cNvPr>
          <p:cNvSpPr>
            <a:spLocks noGrp="1"/>
          </p:cNvSpPr>
          <p:nvPr>
            <p:ph type="title"/>
          </p:nvPr>
        </p:nvSpPr>
        <p:spPr/>
        <p:txBody>
          <a:bodyPr/>
          <a:lstStyle/>
          <a:p>
            <a:r>
              <a:rPr lang="en-US" dirty="0"/>
              <a:t>Contact Information</a:t>
            </a:r>
          </a:p>
        </p:txBody>
      </p:sp>
      <p:sp>
        <p:nvSpPr>
          <p:cNvPr id="3" name="Content Placeholder 2">
            <a:extLst>
              <a:ext uri="{FF2B5EF4-FFF2-40B4-BE49-F238E27FC236}">
                <a16:creationId xmlns:a16="http://schemas.microsoft.com/office/drawing/2014/main" id="{852258DF-B9FD-428C-A104-CB8B87A85039}"/>
              </a:ext>
            </a:extLst>
          </p:cNvPr>
          <p:cNvSpPr>
            <a:spLocks noGrp="1"/>
          </p:cNvSpPr>
          <p:nvPr>
            <p:ph idx="1"/>
          </p:nvPr>
        </p:nvSpPr>
        <p:spPr/>
        <p:txBody>
          <a:bodyPr>
            <a:normAutofit/>
          </a:bodyPr>
          <a:lstStyle/>
          <a:p>
            <a:r>
              <a:rPr lang="en-US" dirty="0"/>
              <a:t>Kristine Wilson – Club YEO</a:t>
            </a:r>
          </a:p>
          <a:p>
            <a:r>
              <a:rPr lang="en-US" u="sng" dirty="0">
                <a:solidFill>
                  <a:schemeClr val="accent1">
                    <a:lumMod val="75000"/>
                  </a:schemeClr>
                </a:solidFill>
              </a:rPr>
              <a:t>curtiskrisandeli@gmail.com</a:t>
            </a:r>
          </a:p>
          <a:p>
            <a:r>
              <a:rPr lang="en-US" dirty="0"/>
              <a:t>614-560-6340</a:t>
            </a:r>
          </a:p>
          <a:p>
            <a:endParaRPr lang="en-US" dirty="0"/>
          </a:p>
          <a:p>
            <a:endParaRPr lang="en-US" dirty="0"/>
          </a:p>
        </p:txBody>
      </p:sp>
    </p:spTree>
    <p:extLst>
      <p:ext uri="{BB962C8B-B14F-4D97-AF65-F5344CB8AC3E}">
        <p14:creationId xmlns:p14="http://schemas.microsoft.com/office/powerpoint/2010/main" val="3780997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D9EB0-E244-4F00-AC7C-BE639D4C885F}"/>
              </a:ext>
            </a:extLst>
          </p:cNvPr>
          <p:cNvSpPr>
            <a:spLocks noGrp="1"/>
          </p:cNvSpPr>
          <p:nvPr>
            <p:ph type="title"/>
          </p:nvPr>
        </p:nvSpPr>
        <p:spPr/>
        <p:txBody>
          <a:bodyPr/>
          <a:lstStyle/>
          <a:p>
            <a:r>
              <a:rPr lang="en-US" dirty="0"/>
              <a:t>What Is a Cultural Connection?</a:t>
            </a:r>
          </a:p>
        </p:txBody>
      </p:sp>
      <p:sp>
        <p:nvSpPr>
          <p:cNvPr id="3" name="Content Placeholder 2">
            <a:extLst>
              <a:ext uri="{FF2B5EF4-FFF2-40B4-BE49-F238E27FC236}">
                <a16:creationId xmlns:a16="http://schemas.microsoft.com/office/drawing/2014/main" id="{7B56E06F-2928-4312-BE36-58D3D6EFD84B}"/>
              </a:ext>
            </a:extLst>
          </p:cNvPr>
          <p:cNvSpPr>
            <a:spLocks noGrp="1"/>
          </p:cNvSpPr>
          <p:nvPr>
            <p:ph idx="1"/>
          </p:nvPr>
        </p:nvSpPr>
        <p:spPr/>
        <p:txBody>
          <a:bodyPr>
            <a:normAutofit/>
          </a:bodyPr>
          <a:lstStyle/>
          <a:p>
            <a:r>
              <a:rPr lang="en-US" b="1" dirty="0">
                <a:solidFill>
                  <a:srgbClr val="0FCE00"/>
                </a:solidFill>
              </a:rPr>
              <a:t>IS</a:t>
            </a:r>
            <a:r>
              <a:rPr lang="en-US" dirty="0"/>
              <a:t> an alternative to in-person exchanges as Rotary Fellowships or Rotary Youth Exchange</a:t>
            </a:r>
          </a:p>
          <a:p>
            <a:r>
              <a:rPr lang="en-US" b="1" dirty="0">
                <a:solidFill>
                  <a:srgbClr val="0FCE00"/>
                </a:solidFill>
              </a:rPr>
              <a:t>IS</a:t>
            </a:r>
            <a:r>
              <a:rPr lang="en-US" b="1" dirty="0">
                <a:solidFill>
                  <a:srgbClr val="00B050"/>
                </a:solidFill>
              </a:rPr>
              <a:t> </a:t>
            </a:r>
            <a:r>
              <a:rPr lang="en-US" dirty="0"/>
              <a:t>facilitated, </a:t>
            </a:r>
            <a:r>
              <a:rPr lang="en-US" b="1" dirty="0">
                <a:solidFill>
                  <a:srgbClr val="0FCE00"/>
                </a:solidFill>
              </a:rPr>
              <a:t>IS</a:t>
            </a:r>
            <a:r>
              <a:rPr lang="en-US" dirty="0">
                <a:solidFill>
                  <a:srgbClr val="0FCE00"/>
                </a:solidFill>
              </a:rPr>
              <a:t> </a:t>
            </a:r>
            <a:r>
              <a:rPr lang="en-US" dirty="0"/>
              <a:t>structured,</a:t>
            </a:r>
            <a:r>
              <a:rPr lang="en-US" dirty="0">
                <a:solidFill>
                  <a:srgbClr val="0FCE00"/>
                </a:solidFill>
              </a:rPr>
              <a:t> </a:t>
            </a:r>
            <a:r>
              <a:rPr lang="en-US" b="1" dirty="0">
                <a:solidFill>
                  <a:srgbClr val="0FCE00"/>
                </a:solidFill>
              </a:rPr>
              <a:t>IS</a:t>
            </a:r>
            <a:r>
              <a:rPr lang="en-US" dirty="0">
                <a:solidFill>
                  <a:srgbClr val="0FCE00"/>
                </a:solidFill>
              </a:rPr>
              <a:t> </a:t>
            </a:r>
            <a:r>
              <a:rPr lang="en-US" dirty="0"/>
              <a:t>safe</a:t>
            </a:r>
          </a:p>
          <a:p>
            <a:r>
              <a:rPr lang="en-US" b="1" dirty="0">
                <a:solidFill>
                  <a:srgbClr val="0FCE00"/>
                </a:solidFill>
              </a:rPr>
              <a:t>HAS</a:t>
            </a:r>
            <a:r>
              <a:rPr lang="en-US" dirty="0"/>
              <a:t> specific goals and outcomes</a:t>
            </a:r>
          </a:p>
          <a:p>
            <a:r>
              <a:rPr lang="en-US" b="1" dirty="0">
                <a:solidFill>
                  <a:srgbClr val="0FCE00"/>
                </a:solidFill>
              </a:rPr>
              <a:t>IS</a:t>
            </a:r>
            <a:r>
              <a:rPr lang="en-US" dirty="0"/>
              <a:t> short duration</a:t>
            </a:r>
          </a:p>
          <a:p>
            <a:r>
              <a:rPr lang="en-US" b="1" dirty="0">
                <a:solidFill>
                  <a:srgbClr val="0FCE00"/>
                </a:solidFill>
              </a:rPr>
              <a:t>WILL</a:t>
            </a:r>
            <a:r>
              <a:rPr lang="en-US" dirty="0"/>
              <a:t> enhances cultural understanding</a:t>
            </a:r>
          </a:p>
        </p:txBody>
      </p:sp>
    </p:spTree>
    <p:extLst>
      <p:ext uri="{BB962C8B-B14F-4D97-AF65-F5344CB8AC3E}">
        <p14:creationId xmlns:p14="http://schemas.microsoft.com/office/powerpoint/2010/main" val="29358542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0A4FC-0589-4DC1-B9FC-07987156450F}"/>
              </a:ext>
            </a:extLst>
          </p:cNvPr>
          <p:cNvSpPr>
            <a:spLocks noGrp="1"/>
          </p:cNvSpPr>
          <p:nvPr>
            <p:ph type="title"/>
          </p:nvPr>
        </p:nvSpPr>
        <p:spPr/>
        <p:txBody>
          <a:bodyPr/>
          <a:lstStyle/>
          <a:p>
            <a:r>
              <a:rPr lang="en-US" dirty="0"/>
              <a:t>Thank you</a:t>
            </a:r>
          </a:p>
        </p:txBody>
      </p:sp>
      <p:pic>
        <p:nvPicPr>
          <p:cNvPr id="5" name="Content Placeholder 4">
            <a:extLst>
              <a:ext uri="{FF2B5EF4-FFF2-40B4-BE49-F238E27FC236}">
                <a16:creationId xmlns:a16="http://schemas.microsoft.com/office/drawing/2014/main" id="{3D516AB2-5444-4439-BFDA-7C5526EEB0A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150519" y="2667000"/>
            <a:ext cx="4686300" cy="3124200"/>
          </a:xfrm>
        </p:spPr>
      </p:pic>
    </p:spTree>
    <p:extLst>
      <p:ext uri="{BB962C8B-B14F-4D97-AF65-F5344CB8AC3E}">
        <p14:creationId xmlns:p14="http://schemas.microsoft.com/office/powerpoint/2010/main" val="9292349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01D0B-5B62-4B46-B4F1-AB3737E037BC}"/>
              </a:ext>
            </a:extLst>
          </p:cNvPr>
          <p:cNvSpPr>
            <a:spLocks noGrp="1"/>
          </p:cNvSpPr>
          <p:nvPr>
            <p:ph type="title"/>
          </p:nvPr>
        </p:nvSpPr>
        <p:spPr/>
        <p:txBody>
          <a:bodyPr/>
          <a:lstStyle/>
          <a:p>
            <a:r>
              <a:rPr lang="en-US" dirty="0"/>
              <a:t>A Cultural Connection ……</a:t>
            </a:r>
          </a:p>
        </p:txBody>
      </p:sp>
      <p:sp>
        <p:nvSpPr>
          <p:cNvPr id="3" name="Content Placeholder 2">
            <a:extLst>
              <a:ext uri="{FF2B5EF4-FFF2-40B4-BE49-F238E27FC236}">
                <a16:creationId xmlns:a16="http://schemas.microsoft.com/office/drawing/2014/main" id="{F56950D2-C7E2-493C-A343-B98C9054B5A6}"/>
              </a:ext>
            </a:extLst>
          </p:cNvPr>
          <p:cNvSpPr>
            <a:spLocks noGrp="1"/>
          </p:cNvSpPr>
          <p:nvPr>
            <p:ph idx="1"/>
          </p:nvPr>
        </p:nvSpPr>
        <p:spPr/>
        <p:txBody>
          <a:bodyPr/>
          <a:lstStyle/>
          <a:p>
            <a:r>
              <a:rPr lang="en-US" dirty="0"/>
              <a:t>Is </a:t>
            </a:r>
            <a:r>
              <a:rPr lang="en-US" b="1" dirty="0">
                <a:solidFill>
                  <a:srgbClr val="FF0000"/>
                </a:solidFill>
              </a:rPr>
              <a:t>NOT</a:t>
            </a:r>
            <a:r>
              <a:rPr lang="en-US" dirty="0"/>
              <a:t> a replacement for the current Youth Exchange programs</a:t>
            </a:r>
          </a:p>
          <a:p>
            <a:r>
              <a:rPr lang="en-US" dirty="0"/>
              <a:t>Does </a:t>
            </a:r>
            <a:r>
              <a:rPr lang="en-US" b="1" dirty="0">
                <a:solidFill>
                  <a:srgbClr val="FF0000"/>
                </a:solidFill>
              </a:rPr>
              <a:t>NOT</a:t>
            </a:r>
            <a:r>
              <a:rPr lang="en-US" dirty="0"/>
              <a:t> include a scholastic component</a:t>
            </a:r>
          </a:p>
          <a:p>
            <a:r>
              <a:rPr lang="en-US" dirty="0"/>
              <a:t>Does </a:t>
            </a:r>
            <a:r>
              <a:rPr lang="en-US" b="1" dirty="0">
                <a:solidFill>
                  <a:srgbClr val="FF0000"/>
                </a:solidFill>
              </a:rPr>
              <a:t>NOT</a:t>
            </a:r>
            <a:r>
              <a:rPr lang="en-US" dirty="0"/>
              <a:t> require participants to be sponsored by a certified district</a:t>
            </a:r>
          </a:p>
          <a:p>
            <a:r>
              <a:rPr lang="en-US" dirty="0"/>
              <a:t>Does </a:t>
            </a:r>
            <a:r>
              <a:rPr lang="en-US" b="1" dirty="0">
                <a:solidFill>
                  <a:srgbClr val="FF0000"/>
                </a:solidFill>
              </a:rPr>
              <a:t>NOT</a:t>
            </a:r>
            <a:r>
              <a:rPr lang="en-US" dirty="0"/>
              <a:t> require participants to be ranked in any specific category</a:t>
            </a:r>
          </a:p>
          <a:p>
            <a:r>
              <a:rPr lang="en-US" dirty="0"/>
              <a:t>Does</a:t>
            </a:r>
            <a:r>
              <a:rPr lang="en-US" b="1" dirty="0">
                <a:solidFill>
                  <a:srgbClr val="FF0000"/>
                </a:solidFill>
              </a:rPr>
              <a:t> NOT </a:t>
            </a:r>
            <a:r>
              <a:rPr lang="en-US" dirty="0"/>
              <a:t>require a financial contribution of participants or Club</a:t>
            </a:r>
          </a:p>
          <a:p>
            <a:r>
              <a:rPr lang="en-US" dirty="0"/>
              <a:t>Is </a:t>
            </a:r>
            <a:r>
              <a:rPr lang="en-US" b="1" dirty="0">
                <a:solidFill>
                  <a:srgbClr val="FF0000"/>
                </a:solidFill>
              </a:rPr>
              <a:t>NOT</a:t>
            </a:r>
            <a:r>
              <a:rPr lang="en-US" dirty="0"/>
              <a:t> a language program</a:t>
            </a:r>
          </a:p>
          <a:p>
            <a:endParaRPr lang="en-US" dirty="0"/>
          </a:p>
          <a:p>
            <a:endParaRPr lang="en-US" dirty="0"/>
          </a:p>
        </p:txBody>
      </p:sp>
    </p:spTree>
    <p:extLst>
      <p:ext uri="{BB962C8B-B14F-4D97-AF65-F5344CB8AC3E}">
        <p14:creationId xmlns:p14="http://schemas.microsoft.com/office/powerpoint/2010/main" val="3909663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52938-C52C-4D40-BD42-CAE3D6E6E6AC}"/>
              </a:ext>
            </a:extLst>
          </p:cNvPr>
          <p:cNvSpPr>
            <a:spLocks noGrp="1"/>
          </p:cNvSpPr>
          <p:nvPr>
            <p:ph type="title"/>
          </p:nvPr>
        </p:nvSpPr>
        <p:spPr/>
        <p:txBody>
          <a:bodyPr/>
          <a:lstStyle/>
          <a:p>
            <a:r>
              <a:rPr lang="en-US" dirty="0"/>
              <a:t>Goals</a:t>
            </a:r>
          </a:p>
        </p:txBody>
      </p:sp>
      <p:sp>
        <p:nvSpPr>
          <p:cNvPr id="3" name="Content Placeholder 2">
            <a:extLst>
              <a:ext uri="{FF2B5EF4-FFF2-40B4-BE49-F238E27FC236}">
                <a16:creationId xmlns:a16="http://schemas.microsoft.com/office/drawing/2014/main" id="{A097B792-1073-4804-8CF4-9C13844DFDEE}"/>
              </a:ext>
            </a:extLst>
          </p:cNvPr>
          <p:cNvSpPr>
            <a:spLocks noGrp="1"/>
          </p:cNvSpPr>
          <p:nvPr>
            <p:ph idx="1"/>
          </p:nvPr>
        </p:nvSpPr>
        <p:spPr/>
        <p:txBody>
          <a:bodyPr>
            <a:noAutofit/>
          </a:bodyPr>
          <a:lstStyle/>
          <a:p>
            <a:r>
              <a:rPr lang="en-US" dirty="0"/>
              <a:t>Promote diversity and inclusion</a:t>
            </a:r>
          </a:p>
          <a:p>
            <a:r>
              <a:rPr lang="en-US" dirty="0"/>
              <a:t>Facilitates meaningful discussions between participants of different countries</a:t>
            </a:r>
          </a:p>
          <a:p>
            <a:r>
              <a:rPr lang="en-US" dirty="0"/>
              <a:t>Development of global competencies and leadership skills</a:t>
            </a:r>
          </a:p>
          <a:p>
            <a:r>
              <a:rPr lang="en-US" dirty="0"/>
              <a:t>Allows Rotary members and non-members to be involved</a:t>
            </a:r>
          </a:p>
        </p:txBody>
      </p:sp>
    </p:spTree>
    <p:extLst>
      <p:ext uri="{BB962C8B-B14F-4D97-AF65-F5344CB8AC3E}">
        <p14:creationId xmlns:p14="http://schemas.microsoft.com/office/powerpoint/2010/main" val="1981163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A0D4C-90EC-47AA-8CD3-9F1092B3A4D4}"/>
              </a:ext>
            </a:extLst>
          </p:cNvPr>
          <p:cNvSpPr>
            <a:spLocks noGrp="1"/>
          </p:cNvSpPr>
          <p:nvPr>
            <p:ph type="title"/>
          </p:nvPr>
        </p:nvSpPr>
        <p:spPr/>
        <p:txBody>
          <a:bodyPr/>
          <a:lstStyle/>
          <a:p>
            <a:r>
              <a:rPr lang="en-US" dirty="0"/>
              <a:t>Time Frame</a:t>
            </a:r>
          </a:p>
        </p:txBody>
      </p:sp>
      <p:sp>
        <p:nvSpPr>
          <p:cNvPr id="3" name="Content Placeholder 2">
            <a:extLst>
              <a:ext uri="{FF2B5EF4-FFF2-40B4-BE49-F238E27FC236}">
                <a16:creationId xmlns:a16="http://schemas.microsoft.com/office/drawing/2014/main" id="{9D7ADBB1-FAC4-4B7B-8D4C-8F6798871D37}"/>
              </a:ext>
            </a:extLst>
          </p:cNvPr>
          <p:cNvSpPr>
            <a:spLocks noGrp="1"/>
          </p:cNvSpPr>
          <p:nvPr>
            <p:ph idx="1"/>
          </p:nvPr>
        </p:nvSpPr>
        <p:spPr/>
        <p:txBody>
          <a:bodyPr/>
          <a:lstStyle/>
          <a:p>
            <a:r>
              <a:rPr lang="en-US" dirty="0"/>
              <a:t>Quarterly exchanges, continuous unless formally interrupted</a:t>
            </a:r>
          </a:p>
          <a:p>
            <a:r>
              <a:rPr lang="en-US" dirty="0"/>
              <a:t>Start time to be mutually agreed on by all parties based on first full week of second month of each quarter</a:t>
            </a:r>
          </a:p>
          <a:p>
            <a:r>
              <a:rPr lang="en-US" dirty="0"/>
              <a:t>Participants may wish to continue communication further if mutually agreed upon by participants, however Rotary involvement will end</a:t>
            </a:r>
          </a:p>
        </p:txBody>
      </p:sp>
    </p:spTree>
    <p:extLst>
      <p:ext uri="{BB962C8B-B14F-4D97-AF65-F5344CB8AC3E}">
        <p14:creationId xmlns:p14="http://schemas.microsoft.com/office/powerpoint/2010/main" val="28083965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83D8D-4B39-4D54-AB92-5E65807D79A5}"/>
              </a:ext>
            </a:extLst>
          </p:cNvPr>
          <p:cNvSpPr>
            <a:spLocks noGrp="1"/>
          </p:cNvSpPr>
          <p:nvPr>
            <p:ph type="title"/>
          </p:nvPr>
        </p:nvSpPr>
        <p:spPr/>
        <p:txBody>
          <a:bodyPr/>
          <a:lstStyle/>
          <a:p>
            <a:r>
              <a:rPr lang="en-US" dirty="0"/>
              <a:t>Eligibility</a:t>
            </a:r>
          </a:p>
        </p:txBody>
      </p:sp>
      <p:sp>
        <p:nvSpPr>
          <p:cNvPr id="3" name="Content Placeholder 2">
            <a:extLst>
              <a:ext uri="{FF2B5EF4-FFF2-40B4-BE49-F238E27FC236}">
                <a16:creationId xmlns:a16="http://schemas.microsoft.com/office/drawing/2014/main" id="{AC843C42-E1A3-4B37-85BA-7CF89191F559}"/>
              </a:ext>
            </a:extLst>
          </p:cNvPr>
          <p:cNvSpPr>
            <a:spLocks noGrp="1"/>
          </p:cNvSpPr>
          <p:nvPr>
            <p:ph idx="1"/>
          </p:nvPr>
        </p:nvSpPr>
        <p:spPr/>
        <p:txBody>
          <a:bodyPr/>
          <a:lstStyle/>
          <a:p>
            <a:r>
              <a:rPr lang="en-US" dirty="0"/>
              <a:t>Students ages 13 to 18 </a:t>
            </a:r>
          </a:p>
          <a:p>
            <a:r>
              <a:rPr lang="en-US" dirty="0"/>
              <a:t>Adults 19+</a:t>
            </a:r>
          </a:p>
          <a:p>
            <a:r>
              <a:rPr lang="en-US" dirty="0"/>
              <a:t>Participation regardless of ethnicity, gender identification, family structure, etc.</a:t>
            </a:r>
          </a:p>
          <a:p>
            <a:pPr marL="0" indent="0">
              <a:buNone/>
            </a:pPr>
            <a:endParaRPr lang="en-US" dirty="0"/>
          </a:p>
        </p:txBody>
      </p:sp>
    </p:spTree>
    <p:extLst>
      <p:ext uri="{BB962C8B-B14F-4D97-AF65-F5344CB8AC3E}">
        <p14:creationId xmlns:p14="http://schemas.microsoft.com/office/powerpoint/2010/main" val="2909703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244F4-1437-44E4-A4D7-508271797130}"/>
              </a:ext>
            </a:extLst>
          </p:cNvPr>
          <p:cNvSpPr>
            <a:spLocks noGrp="1"/>
          </p:cNvSpPr>
          <p:nvPr>
            <p:ph type="title"/>
          </p:nvPr>
        </p:nvSpPr>
        <p:spPr/>
        <p:txBody>
          <a:bodyPr/>
          <a:lstStyle/>
          <a:p>
            <a:r>
              <a:rPr lang="en-US" dirty="0"/>
              <a:t>Technical Requirements and Time Commitment</a:t>
            </a:r>
          </a:p>
        </p:txBody>
      </p:sp>
      <p:sp>
        <p:nvSpPr>
          <p:cNvPr id="3" name="Content Placeholder 2">
            <a:extLst>
              <a:ext uri="{FF2B5EF4-FFF2-40B4-BE49-F238E27FC236}">
                <a16:creationId xmlns:a16="http://schemas.microsoft.com/office/drawing/2014/main" id="{F8157316-E441-4C0D-9D27-C098DE04A92C}"/>
              </a:ext>
            </a:extLst>
          </p:cNvPr>
          <p:cNvSpPr>
            <a:spLocks noGrp="1"/>
          </p:cNvSpPr>
          <p:nvPr>
            <p:ph idx="1"/>
          </p:nvPr>
        </p:nvSpPr>
        <p:spPr/>
        <p:txBody>
          <a:bodyPr/>
          <a:lstStyle/>
          <a:p>
            <a:r>
              <a:rPr lang="en-US" dirty="0"/>
              <a:t>Home computer or iPad with video capability</a:t>
            </a:r>
          </a:p>
          <a:p>
            <a:r>
              <a:rPr lang="en-US" dirty="0"/>
              <a:t>Reasonable quality internet connections</a:t>
            </a:r>
          </a:p>
          <a:p>
            <a:r>
              <a:rPr lang="en-US" dirty="0"/>
              <a:t>Able to commit to 2-3 hours per week actual online meeting</a:t>
            </a:r>
          </a:p>
          <a:p>
            <a:r>
              <a:rPr lang="en-US" dirty="0"/>
              <a:t>Time for preparation of activities</a:t>
            </a:r>
          </a:p>
        </p:txBody>
      </p:sp>
    </p:spTree>
    <p:extLst>
      <p:ext uri="{BB962C8B-B14F-4D97-AF65-F5344CB8AC3E}">
        <p14:creationId xmlns:p14="http://schemas.microsoft.com/office/powerpoint/2010/main" val="3249399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26E35B-BCC4-4245-9A30-C4EC5FF8C7B4}"/>
              </a:ext>
            </a:extLst>
          </p:cNvPr>
          <p:cNvSpPr>
            <a:spLocks noGrp="1"/>
          </p:cNvSpPr>
          <p:nvPr>
            <p:ph type="title"/>
          </p:nvPr>
        </p:nvSpPr>
        <p:spPr/>
        <p:txBody>
          <a:bodyPr/>
          <a:lstStyle/>
          <a:p>
            <a:r>
              <a:rPr lang="en-US" dirty="0"/>
              <a:t>Process</a:t>
            </a:r>
          </a:p>
        </p:txBody>
      </p:sp>
      <p:sp>
        <p:nvSpPr>
          <p:cNvPr id="3" name="Content Placeholder 2">
            <a:extLst>
              <a:ext uri="{FF2B5EF4-FFF2-40B4-BE49-F238E27FC236}">
                <a16:creationId xmlns:a16="http://schemas.microsoft.com/office/drawing/2014/main" id="{1198489C-6590-4446-BD1F-DB97D13DA751}"/>
              </a:ext>
            </a:extLst>
          </p:cNvPr>
          <p:cNvSpPr>
            <a:spLocks noGrp="1"/>
          </p:cNvSpPr>
          <p:nvPr>
            <p:ph idx="1"/>
          </p:nvPr>
        </p:nvSpPr>
        <p:spPr/>
        <p:txBody>
          <a:bodyPr>
            <a:normAutofit/>
          </a:bodyPr>
          <a:lstStyle/>
          <a:p>
            <a:pPr marL="0" indent="0">
              <a:buNone/>
            </a:pPr>
            <a:r>
              <a:rPr lang="en-US" sz="2400" b="1" dirty="0"/>
              <a:t>All District 6600 Youth Program Policies and Procedures apply </a:t>
            </a:r>
            <a:r>
              <a:rPr lang="en-US" b="1" dirty="0"/>
              <a:t>to</a:t>
            </a:r>
            <a:r>
              <a:rPr lang="en-US" sz="2400" b="1" dirty="0"/>
              <a:t> Cultural Connections, including Volunteer Training, Application, Background Check and any of the incident reporting, including the “virtual” incidences as cited in the Cultural Connections Application.</a:t>
            </a:r>
          </a:p>
        </p:txBody>
      </p:sp>
    </p:spTree>
    <p:extLst>
      <p:ext uri="{BB962C8B-B14F-4D97-AF65-F5344CB8AC3E}">
        <p14:creationId xmlns:p14="http://schemas.microsoft.com/office/powerpoint/2010/main" val="22212486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29E7D-427E-412A-874E-D866790321B4}"/>
              </a:ext>
            </a:extLst>
          </p:cNvPr>
          <p:cNvSpPr>
            <a:spLocks noGrp="1"/>
          </p:cNvSpPr>
          <p:nvPr>
            <p:ph type="title"/>
          </p:nvPr>
        </p:nvSpPr>
        <p:spPr/>
        <p:txBody>
          <a:bodyPr/>
          <a:lstStyle/>
          <a:p>
            <a:r>
              <a:rPr lang="en-US" dirty="0"/>
              <a:t>Application Process</a:t>
            </a:r>
          </a:p>
        </p:txBody>
      </p:sp>
      <p:sp>
        <p:nvSpPr>
          <p:cNvPr id="3" name="Content Placeholder 2">
            <a:extLst>
              <a:ext uri="{FF2B5EF4-FFF2-40B4-BE49-F238E27FC236}">
                <a16:creationId xmlns:a16="http://schemas.microsoft.com/office/drawing/2014/main" id="{25C2A023-9661-48FB-83A4-608380CEA766}"/>
              </a:ext>
            </a:extLst>
          </p:cNvPr>
          <p:cNvSpPr>
            <a:spLocks noGrp="1"/>
          </p:cNvSpPr>
          <p:nvPr>
            <p:ph idx="1"/>
          </p:nvPr>
        </p:nvSpPr>
        <p:spPr/>
        <p:txBody>
          <a:bodyPr>
            <a:normAutofit/>
          </a:bodyPr>
          <a:lstStyle/>
          <a:p>
            <a:pPr marL="0" indent="0">
              <a:buNone/>
            </a:pPr>
            <a:r>
              <a:rPr lang="en-US" dirty="0"/>
              <a:t>Participant will complete an application found on the e-Club Website. Included in the application are:</a:t>
            </a:r>
          </a:p>
          <a:p>
            <a:pPr lvl="1">
              <a:buFont typeface="Wingdings" panose="05000000000000000000" pitchFamily="2" charset="2"/>
              <a:buChar char="§"/>
            </a:pPr>
            <a:r>
              <a:rPr lang="en-US" dirty="0"/>
              <a:t>	Rules and Conditions of Exchange (which includes prohibited internet 	behaviors)</a:t>
            </a:r>
          </a:p>
          <a:p>
            <a:pPr lvl="1">
              <a:buFont typeface="Wingdings" panose="05000000000000000000" pitchFamily="2" charset="2"/>
              <a:buChar char="§"/>
            </a:pPr>
            <a:r>
              <a:rPr lang="en-US" dirty="0"/>
              <a:t>	Student &amp; Parent Acknowledgement of Rules and Conditions when applicable</a:t>
            </a:r>
          </a:p>
          <a:p>
            <a:pPr lvl="1">
              <a:buFont typeface="Wingdings" panose="05000000000000000000" pitchFamily="2" charset="2"/>
              <a:buChar char="§"/>
            </a:pPr>
            <a:r>
              <a:rPr lang="en-US" dirty="0"/>
              <a:t>	Consent to Use Personal Data, Images and Recordings after the program </a:t>
            </a:r>
          </a:p>
          <a:p>
            <a:pPr marL="457200" lvl="1" indent="0">
              <a:buNone/>
            </a:pPr>
            <a:r>
              <a:rPr lang="en-US" dirty="0"/>
              <a:t>        ends for promotional activities</a:t>
            </a:r>
          </a:p>
          <a:p>
            <a:pPr marL="0" indent="0">
              <a:buNone/>
            </a:pPr>
            <a:r>
              <a:rPr lang="en-US" dirty="0"/>
              <a:t>	</a:t>
            </a:r>
          </a:p>
        </p:txBody>
      </p:sp>
    </p:spTree>
    <p:extLst>
      <p:ext uri="{BB962C8B-B14F-4D97-AF65-F5344CB8AC3E}">
        <p14:creationId xmlns:p14="http://schemas.microsoft.com/office/powerpoint/2010/main" val="21032886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TM03457496[[fn=Parallax]]</Template>
  <TotalTime>395</TotalTime>
  <Words>1189</Words>
  <Application>Microsoft Office PowerPoint</Application>
  <PresentationFormat>Widescreen</PresentationFormat>
  <Paragraphs>136</Paragraphs>
  <Slides>20</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Corbel</vt:lpstr>
      <vt:lpstr>Lucida Calligraphy</vt:lpstr>
      <vt:lpstr>Wingdings</vt:lpstr>
      <vt:lpstr>Parallax</vt:lpstr>
      <vt:lpstr> Virtual Exchange A Pilot Program</vt:lpstr>
      <vt:lpstr>What Is a Cultural Connection?</vt:lpstr>
      <vt:lpstr>A Cultural Connection ……</vt:lpstr>
      <vt:lpstr>Goals</vt:lpstr>
      <vt:lpstr>Time Frame</vt:lpstr>
      <vt:lpstr>Eligibility</vt:lpstr>
      <vt:lpstr>Technical Requirements and Time Commitment</vt:lpstr>
      <vt:lpstr>Process</vt:lpstr>
      <vt:lpstr>Application Process</vt:lpstr>
      <vt:lpstr>Process Continued</vt:lpstr>
      <vt:lpstr>Adult Supervision</vt:lpstr>
      <vt:lpstr>Communication and Adults</vt:lpstr>
      <vt:lpstr>Orientation</vt:lpstr>
      <vt:lpstr>Countries Interested at this time</vt:lpstr>
      <vt:lpstr>Potential Topics for Discussion</vt:lpstr>
      <vt:lpstr>Proposed Schedule</vt:lpstr>
      <vt:lpstr>Some Suggestions for Service Project</vt:lpstr>
      <vt:lpstr>Evaluation</vt:lpstr>
      <vt:lpstr>Contact Information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Virtual Exchange A Pilot Program</dc:title>
  <dc:creator>Jill Albright</dc:creator>
  <cp:lastModifiedBy>Stephen Youtz</cp:lastModifiedBy>
  <cp:revision>17</cp:revision>
  <cp:lastPrinted>2021-09-30T20:06:42Z</cp:lastPrinted>
  <dcterms:created xsi:type="dcterms:W3CDTF">2021-04-08T14:48:15Z</dcterms:created>
  <dcterms:modified xsi:type="dcterms:W3CDTF">2022-01-16T15:33:15Z</dcterms:modified>
</cp:coreProperties>
</file>